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  <p:sldMasterId id="2147484310" r:id="rId2"/>
  </p:sldMasterIdLst>
  <p:notesMasterIdLst>
    <p:notesMasterId r:id="rId30"/>
  </p:notesMasterIdLst>
  <p:handoutMasterIdLst>
    <p:handoutMasterId r:id="rId31"/>
  </p:handoutMasterIdLst>
  <p:sldIdLst>
    <p:sldId id="1367" r:id="rId3"/>
    <p:sldId id="1467" r:id="rId4"/>
    <p:sldId id="1472" r:id="rId5"/>
    <p:sldId id="1459" r:id="rId6"/>
    <p:sldId id="1478" r:id="rId7"/>
    <p:sldId id="1464" r:id="rId8"/>
    <p:sldId id="1466" r:id="rId9"/>
    <p:sldId id="1473" r:id="rId10"/>
    <p:sldId id="1474" r:id="rId11"/>
    <p:sldId id="1475" r:id="rId12"/>
    <p:sldId id="1476" r:id="rId13"/>
    <p:sldId id="1479" r:id="rId14"/>
    <p:sldId id="1457" r:id="rId15"/>
    <p:sldId id="1480" r:id="rId16"/>
    <p:sldId id="1481" r:id="rId17"/>
    <p:sldId id="1482" r:id="rId18"/>
    <p:sldId id="1483" r:id="rId19"/>
    <p:sldId id="1484" r:id="rId20"/>
    <p:sldId id="1485" r:id="rId21"/>
    <p:sldId id="1486" r:id="rId22"/>
    <p:sldId id="1487" r:id="rId23"/>
    <p:sldId id="1488" r:id="rId24"/>
    <p:sldId id="1490" r:id="rId25"/>
    <p:sldId id="1489" r:id="rId26"/>
    <p:sldId id="1471" r:id="rId27"/>
    <p:sldId id="1469" r:id="rId28"/>
    <p:sldId id="1326" r:id="rId29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GAB 2017 Template Madrid" id="{D3E95C9D-3DD4-45B7-BFD9-4AE9F68B7B97}">
          <p14:sldIdLst>
            <p14:sldId id="1367"/>
            <p14:sldId id="1467"/>
            <p14:sldId id="1472"/>
            <p14:sldId id="1459"/>
            <p14:sldId id="1478"/>
            <p14:sldId id="1464"/>
            <p14:sldId id="1466"/>
            <p14:sldId id="1473"/>
            <p14:sldId id="1474"/>
            <p14:sldId id="1475"/>
            <p14:sldId id="1476"/>
            <p14:sldId id="1479"/>
            <p14:sldId id="1457"/>
            <p14:sldId id="1480"/>
            <p14:sldId id="1481"/>
            <p14:sldId id="1482"/>
            <p14:sldId id="1483"/>
            <p14:sldId id="1484"/>
            <p14:sldId id="1485"/>
            <p14:sldId id="1486"/>
            <p14:sldId id="1487"/>
            <p14:sldId id="1488"/>
            <p14:sldId id="1490"/>
            <p14:sldId id="1489"/>
            <p14:sldId id="1471"/>
            <p14:sldId id="1469"/>
            <p14:sldId id="132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92C8C"/>
    <a:srgbClr val="505050"/>
    <a:srgbClr val="00BCF2"/>
    <a:srgbClr val="D2D2D2"/>
    <a:srgbClr val="0078D7"/>
    <a:srgbClr val="32145A"/>
    <a:srgbClr val="008272"/>
    <a:srgbClr val="5C2D9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83881" autoAdjust="0"/>
  </p:normalViewPr>
  <p:slideViewPr>
    <p:cSldViewPr>
      <p:cViewPr varScale="1">
        <p:scale>
          <a:sx n="60" d="100"/>
          <a:sy n="60" d="100"/>
        </p:scale>
        <p:origin x="948" y="60"/>
      </p:cViewPr>
      <p:guideLst/>
    </p:cSldViewPr>
  </p:slideViewPr>
  <p:outlineViewPr>
    <p:cViewPr>
      <p:scale>
        <a:sx n="33" d="100"/>
        <a:sy n="33" d="100"/>
      </p:scale>
      <p:origin x="0" y="-1444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2292"/>
    </p:cViewPr>
  </p:sorterViewPr>
  <p:notesViewPr>
    <p:cSldViewPr showGuides="1">
      <p:cViewPr>
        <p:scale>
          <a:sx n="100" d="100"/>
          <a:sy n="100" d="100"/>
        </p:scale>
        <p:origin x="3552" y="35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Connect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4/27/2019 3:24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‹Nº›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Connect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Casos:</a:t>
            </a:r>
          </a:p>
          <a:p>
            <a:r>
              <a:rPr lang="es-ES" dirty="0"/>
              <a:t>LOCALIZACION</a:t>
            </a:r>
          </a:p>
          <a:p>
            <a:pPr marL="171450" indent="-171450">
              <a:buFontTx/>
              <a:buChar char="-"/>
            </a:pPr>
            <a:r>
              <a:rPr lang="es-ES" dirty="0"/>
              <a:t>AWS-USA con Jira </a:t>
            </a:r>
            <a:r>
              <a:rPr lang="es-ES" dirty="0" err="1"/>
              <a:t>Atlasian</a:t>
            </a:r>
            <a:r>
              <a:rPr lang="es-ES" dirty="0"/>
              <a:t> en PIGS y usuarios Europa</a:t>
            </a:r>
          </a:p>
          <a:p>
            <a:pPr marL="171450" indent="-171450">
              <a:buFontTx/>
              <a:buChar char="-"/>
            </a:pPr>
            <a:r>
              <a:rPr lang="es-ES" dirty="0"/>
              <a:t>Subo mi Escritorio a Azure pero mi CRM sigue en </a:t>
            </a:r>
            <a:r>
              <a:rPr lang="es-ES" dirty="0" err="1"/>
              <a:t>on-premise</a:t>
            </a:r>
            <a:endParaRPr lang="es-ES" dirty="0"/>
          </a:p>
          <a:p>
            <a:pPr marL="171450" indent="-171450">
              <a:buFontTx/>
              <a:buChar char="-"/>
            </a:pPr>
            <a:r>
              <a:rPr lang="es-ES" dirty="0"/>
              <a:t>Tengo G-Suite, utilizo un CRM en AWS y adquiero Office365</a:t>
            </a:r>
          </a:p>
          <a:p>
            <a:pPr marL="0" indent="0">
              <a:buFontTx/>
              <a:buNone/>
            </a:pPr>
            <a:r>
              <a:rPr lang="es-ES" dirty="0"/>
              <a:t>SEGURIDAD</a:t>
            </a:r>
          </a:p>
          <a:p>
            <a:pPr marL="171450" indent="-171450">
              <a:buFontTx/>
              <a:buChar char="-"/>
            </a:pPr>
            <a:r>
              <a:rPr lang="es-ES" dirty="0"/>
              <a:t>Azure ya es seguro &gt; Pon FW de diferentes </a:t>
            </a:r>
            <a:r>
              <a:rPr lang="es-ES" dirty="0" err="1"/>
              <a:t>vendors</a:t>
            </a:r>
            <a:endParaRPr lang="es-ES" dirty="0"/>
          </a:p>
          <a:p>
            <a:pPr marL="171450" indent="-171450">
              <a:buFontTx/>
              <a:buChar char="-"/>
            </a:pPr>
            <a:r>
              <a:rPr lang="es-ES" dirty="0"/>
              <a:t>Configurar </a:t>
            </a:r>
            <a:r>
              <a:rPr lang="es-ES" dirty="0" err="1"/>
              <a:t>PiP</a:t>
            </a:r>
            <a:r>
              <a:rPr lang="es-ES" dirty="0"/>
              <a:t> en todas las VM para poder administrarlas</a:t>
            </a:r>
          </a:p>
          <a:p>
            <a:pPr marL="0" indent="0">
              <a:buFontTx/>
              <a:buNone/>
            </a:pPr>
            <a:r>
              <a:rPr lang="es-ES" dirty="0"/>
              <a:t>FORKLIFT</a:t>
            </a:r>
          </a:p>
          <a:p>
            <a:pPr marL="171450" indent="-171450">
              <a:buFontTx/>
              <a:buChar char="-"/>
            </a:pPr>
            <a:r>
              <a:rPr lang="es-ES" dirty="0"/>
              <a:t>Citrix es muy caro en Citrix &gt; Utiliza Citrix Cloud</a:t>
            </a:r>
          </a:p>
          <a:p>
            <a:pPr marL="171450" indent="-171450">
              <a:buFontTx/>
              <a:buChar char="-"/>
            </a:pPr>
            <a:r>
              <a:rPr lang="es-ES" dirty="0"/>
              <a:t>Utiliza Software “</a:t>
            </a:r>
            <a:r>
              <a:rPr lang="es-ES" dirty="0" err="1"/>
              <a:t>CloudFirst</a:t>
            </a:r>
            <a:r>
              <a:rPr lang="es-ES" dirty="0"/>
              <a:t>”</a:t>
            </a:r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Microsoft Connect 2016</a:t>
            </a:r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Marcador de fecha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9632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8479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Microsoft Connect 2016</a:t>
            </a:r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Marcador de fecha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1526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Microsoft Connect 2016</a:t>
            </a:r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Marcador de fecha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5532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17D118-1690-458F-B4D2-F9DA5D6F5033}" type="datetime8">
              <a:rPr lang="en-US" smtClean="0">
                <a:solidFill>
                  <a:prstClr val="black"/>
                </a:solidFill>
              </a:rPr>
              <a:t>4/27/2019 3:01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27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861498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00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endParaRPr lang="es-E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Connect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690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563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312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394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825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Microsoft Connect 2016</a:t>
            </a:r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Marcador de fecha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390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Microsoft Connect 2016</a:t>
            </a:r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Marcador de fecha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4/27/2019 3:01 PM</a:t>
            </a:fld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69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12070B1-0DE6-4CC1-9BC0-A14F72091B9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52750" y="601662"/>
            <a:ext cx="6130973" cy="545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6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13139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36702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8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90BD21BC-1F71-4B5C-BF92-501CC7B3E8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6441" y="6316662"/>
            <a:ext cx="652461" cy="58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8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EC19549B-A8C0-4703-B115-B2C134C0BD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6441" y="6316662"/>
            <a:ext cx="652461" cy="58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996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3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8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95C2DB9E-C2FE-4D06-82CE-61A4B72236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6441" y="6316662"/>
            <a:ext cx="652461" cy="58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86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9437" y="1209973"/>
            <a:ext cx="111252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" y="6240463"/>
            <a:ext cx="12436474" cy="754062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5664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5664200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ABB0F7D6-9B2C-4DA7-8654-6F436472005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6441" y="6316662"/>
            <a:ext cx="652461" cy="58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lai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1241426"/>
            <a:ext cx="5257801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61353BA0-4BEA-40E1-AB01-50F575A8F0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5346" y="5630862"/>
            <a:ext cx="1311588" cy="116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BDEA390-3F20-4374-B8DE-64519AACB1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93975" y="273050"/>
            <a:ext cx="7248525" cy="64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83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4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F44D1121-D70F-427E-B5D1-F670898C8A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85346" y="5630862"/>
            <a:ext cx="1311588" cy="116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84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- Conne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5664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5664200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5787DB85-B1ED-4AE1-B90D-FB5D8D18849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4005" y="5866993"/>
            <a:ext cx="1047891" cy="9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315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auto">
          <a:xfrm>
            <a:off x="1" y="487"/>
            <a:ext cx="12436474" cy="664537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>
            <a:outerShdw blurRad="25400" dist="12700" dir="5400000" algn="t" rotWithShape="0">
              <a:prstClr val="black">
                <a:alpha val="18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10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120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rPr>
              <a:t>#</a:t>
            </a:r>
            <a:r>
              <a:rPr lang="en-US" sz="2000" kern="1200" dirty="0" err="1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rPr>
              <a:t>GlobalAzure</a:t>
            </a:r>
            <a:endParaRPr lang="en-US" sz="2000" kern="120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5664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5664200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A64A85E1-4DDB-4EE1-BBC6-063B3286CD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3237" y="21220"/>
            <a:ext cx="652461" cy="58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60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- Conne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7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9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C3290E4E-ED08-4851-BEC2-5456870FC05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4005" y="5866993"/>
            <a:ext cx="1047891" cy="9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26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9774513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0676225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2542555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3174803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5293602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63928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0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554990" y="3946842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pic>
        <p:nvPicPr>
          <p:cNvPr id="7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C0CA2091-83BC-430D-ABB0-B6F2AA4BC65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4005" y="5866993"/>
            <a:ext cx="1047891" cy="9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728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43368" y="1209973"/>
            <a:ext cx="111887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815059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032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37205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5664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5664200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8E5CEFCF-494B-42E1-A1C5-E519ADD2FC0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54038" y="5868852"/>
            <a:ext cx="1047891" cy="9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450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59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24214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1241426"/>
            <a:ext cx="5333999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46113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8687537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73054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080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52569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2A927063-12CD-43E8-A2C1-705E7B33E7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42637" y="5859462"/>
            <a:ext cx="1047891" cy="9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3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Microsoft">
    <p:bg>
      <p:bgPr>
        <a:solidFill>
          <a:srgbClr val="505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75E6E063-9B82-4299-8988-76E60F9D8F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93974" y="-137726"/>
            <a:ext cx="7248525" cy="64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795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503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59435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5943599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59435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81692"/>
            <a:ext cx="5943599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5943599" cy="2092881"/>
          </a:xfrm>
        </p:spPr>
        <p:txBody>
          <a:bodyPr wrap="square"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59435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5943599" cy="2092881"/>
          </a:xfrm>
        </p:spPr>
        <p:txBody>
          <a:bodyPr wrap="square"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59435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1000" baseline="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9" r:id="rId1"/>
    <p:sldLayoutId id="2147484300" r:id="rId2"/>
    <p:sldLayoutId id="2147484318" r:id="rId3"/>
    <p:sldLayoutId id="2147484341" r:id="rId4"/>
    <p:sldLayoutId id="2147484295" r:id="rId5"/>
    <p:sldLayoutId id="2147484240" r:id="rId6"/>
    <p:sldLayoutId id="2147484296" r:id="rId7"/>
    <p:sldLayoutId id="2147484241" r:id="rId8"/>
    <p:sldLayoutId id="2147484297" r:id="rId9"/>
    <p:sldLayoutId id="2147484244" r:id="rId10"/>
    <p:sldLayoutId id="2147484298" r:id="rId11"/>
    <p:sldLayoutId id="2147484245" r:id="rId12"/>
    <p:sldLayoutId id="2147484247" r:id="rId13"/>
    <p:sldLayoutId id="2147484337" r:id="rId14"/>
    <p:sldLayoutId id="2147484249" r:id="rId15"/>
    <p:sldLayoutId id="2147484343" r:id="rId16"/>
    <p:sldLayoutId id="2147484344" r:id="rId17"/>
    <p:sldLayoutId id="2147484301" r:id="rId18"/>
    <p:sldLayoutId id="2147484252" r:id="rId19"/>
    <p:sldLayoutId id="2147484251" r:id="rId20"/>
    <p:sldLayoutId id="2147484254" r:id="rId21"/>
    <p:sldLayoutId id="2147484257" r:id="rId22"/>
    <p:sldLayoutId id="2147484258" r:id="rId23"/>
    <p:sldLayoutId id="2147484260" r:id="rId24"/>
    <p:sldLayoutId id="2147484299" r:id="rId25"/>
    <p:sldLayoutId id="2147484345" r:id="rId26"/>
    <p:sldLayoutId id="2147484263" r:id="rId2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64" name="Group 63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65" name="Group 64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67" name="Group 66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74" name="Rectangle 73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5" name="Rectangle 74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6" name="Rectangle 75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7" name="Rectangle 76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8" name="Rectangle 77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9" name="Rectangle 78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68" name="Group 67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71" name="Rectangle 70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72" name="Rectangle 71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73" name="Rectangle 72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69" name="TextBox 68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Main colors</a:t>
                </a:r>
              </a:p>
            </p:txBody>
          </p:sp>
          <p:sp>
            <p:nvSpPr>
              <p:cNvPr id="70" name="TextBox 69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Secondary colors (use only when</a:t>
                </a:r>
                <a:r>
                  <a:rPr lang="en-US" sz="1000" baseline="0" dirty="0">
                    <a:solidFill>
                      <a:schemeClr val="bg1"/>
                    </a:solidFill>
                  </a:rPr>
                  <a:t> necessary)</a:t>
                </a:r>
                <a:endParaRPr lang="en-US" sz="10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6" name="Rectangle 65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01207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8" r:id="rId1"/>
    <p:sldLayoutId id="2147484339" r:id="rId2"/>
    <p:sldLayoutId id="2147484340" r:id="rId3"/>
    <p:sldLayoutId id="2147484311" r:id="rId4"/>
    <p:sldLayoutId id="2147484312" r:id="rId5"/>
    <p:sldLayoutId id="2147484313" r:id="rId6"/>
    <p:sldLayoutId id="2147484314" r:id="rId7"/>
    <p:sldLayoutId id="2147484315" r:id="rId8"/>
    <p:sldLayoutId id="2147484316" r:id="rId9"/>
    <p:sldLayoutId id="2147484327" r:id="rId10"/>
    <p:sldLayoutId id="2147484328" r:id="rId11"/>
    <p:sldLayoutId id="2147484329" r:id="rId12"/>
    <p:sldLayoutId id="2147484330" r:id="rId13"/>
    <p:sldLayoutId id="2147484331" r:id="rId14"/>
    <p:sldLayoutId id="2147484317" r:id="rId15"/>
    <p:sldLayoutId id="2147484332" r:id="rId16"/>
    <p:sldLayoutId id="2147484333" r:id="rId17"/>
    <p:sldLayoutId id="2147484334" r:id="rId18"/>
    <p:sldLayoutId id="2147484346" r:id="rId19"/>
    <p:sldLayoutId id="2147484347" r:id="rId20"/>
    <p:sldLayoutId id="2147484336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13" Type="http://schemas.openxmlformats.org/officeDocument/2006/relationships/image" Target="../media/image29.emf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12" Type="http://schemas.openxmlformats.org/officeDocument/2006/relationships/image" Target="../media/image28.emf"/><Relationship Id="rId17" Type="http://schemas.openxmlformats.org/officeDocument/2006/relationships/image" Target="../media/image33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32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emf"/><Relationship Id="rId11" Type="http://schemas.openxmlformats.org/officeDocument/2006/relationships/image" Target="../media/image27.emf"/><Relationship Id="rId5" Type="http://schemas.openxmlformats.org/officeDocument/2006/relationships/image" Target="../media/image21.emf"/><Relationship Id="rId15" Type="http://schemas.openxmlformats.org/officeDocument/2006/relationships/image" Target="../media/image31.emf"/><Relationship Id="rId10" Type="http://schemas.openxmlformats.org/officeDocument/2006/relationships/image" Target="../media/image26.emf"/><Relationship Id="rId4" Type="http://schemas.openxmlformats.org/officeDocument/2006/relationships/image" Target="../media/image20.emf"/><Relationship Id="rId9" Type="http://schemas.openxmlformats.org/officeDocument/2006/relationships/image" Target="../media/image25.emf"/><Relationship Id="rId14" Type="http://schemas.openxmlformats.org/officeDocument/2006/relationships/image" Target="../media/image30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13" Type="http://schemas.openxmlformats.org/officeDocument/2006/relationships/image" Target="../media/image29.emf"/><Relationship Id="rId18" Type="http://schemas.openxmlformats.org/officeDocument/2006/relationships/image" Target="../media/image35.emf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12" Type="http://schemas.openxmlformats.org/officeDocument/2006/relationships/image" Target="../media/image28.emf"/><Relationship Id="rId17" Type="http://schemas.openxmlformats.org/officeDocument/2006/relationships/image" Target="../media/image34.emf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33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emf"/><Relationship Id="rId11" Type="http://schemas.openxmlformats.org/officeDocument/2006/relationships/image" Target="../media/image27.emf"/><Relationship Id="rId5" Type="http://schemas.openxmlformats.org/officeDocument/2006/relationships/image" Target="../media/image21.emf"/><Relationship Id="rId15" Type="http://schemas.openxmlformats.org/officeDocument/2006/relationships/image" Target="../media/image32.emf"/><Relationship Id="rId10" Type="http://schemas.openxmlformats.org/officeDocument/2006/relationships/image" Target="../media/image26.emf"/><Relationship Id="rId19" Type="http://schemas.openxmlformats.org/officeDocument/2006/relationships/image" Target="../media/image36.emf"/><Relationship Id="rId4" Type="http://schemas.openxmlformats.org/officeDocument/2006/relationships/image" Target="../media/image20.emf"/><Relationship Id="rId9" Type="http://schemas.openxmlformats.org/officeDocument/2006/relationships/image" Target="../media/image25.emf"/><Relationship Id="rId14" Type="http://schemas.openxmlformats.org/officeDocument/2006/relationships/image" Target="../media/image3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54038" y="1363662"/>
            <a:ext cx="10159999" cy="2590802"/>
          </a:xfrm>
        </p:spPr>
        <p:txBody>
          <a:bodyPr/>
          <a:lstStyle/>
          <a:p>
            <a:r>
              <a:rPr lang="es-ES" dirty="0"/>
              <a:t>Consideraciones después de 1 año de arquitecturas híbridas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54037" y="3955786"/>
            <a:ext cx="7873999" cy="1828007"/>
          </a:xfrm>
        </p:spPr>
        <p:txBody>
          <a:bodyPr/>
          <a:lstStyle/>
          <a:p>
            <a:r>
              <a:rPr lang="en-US" b="1" dirty="0"/>
              <a:t>Manu </a:t>
            </a:r>
            <a:r>
              <a:rPr lang="en-US" b="1" dirty="0" err="1"/>
              <a:t>Roldán</a:t>
            </a:r>
            <a:r>
              <a:rPr lang="en-US" b="1" dirty="0"/>
              <a:t> - @</a:t>
            </a:r>
            <a:r>
              <a:rPr lang="en-US" b="1" dirty="0" err="1"/>
              <a:t>eManu_es</a:t>
            </a:r>
            <a:endParaRPr lang="en-US" b="1" dirty="0"/>
          </a:p>
          <a:p>
            <a:r>
              <a:rPr lang="en-US" dirty="0">
                <a:solidFill>
                  <a:schemeClr val="tx1"/>
                </a:solidFill>
              </a:rPr>
              <a:t>https://www.linkedin.com/in/manuelroldan/</a:t>
            </a:r>
          </a:p>
          <a:p>
            <a:r>
              <a:rPr lang="en-US" dirty="0"/>
              <a:t>https://www.eManu.es</a:t>
            </a:r>
          </a:p>
        </p:txBody>
      </p:sp>
    </p:spTree>
    <p:extLst>
      <p:ext uri="{BB962C8B-B14F-4D97-AF65-F5344CB8AC3E}">
        <p14:creationId xmlns:p14="http://schemas.microsoft.com/office/powerpoint/2010/main" val="266690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err="1"/>
              <a:t>Localización</a:t>
            </a:r>
            <a:endParaRPr lang="en-US" sz="6000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055917-1842-4B9D-96FD-1D39B146F91C}"/>
              </a:ext>
            </a:extLst>
          </p:cNvPr>
          <p:cNvSpPr txBox="1">
            <a:spLocks/>
          </p:cNvSpPr>
          <p:nvPr/>
        </p:nvSpPr>
        <p:spPr>
          <a:xfrm>
            <a:off x="536702" y="3649662"/>
            <a:ext cx="9363062" cy="1840230"/>
          </a:xfrm>
          <a:prstGeom prst="rect">
            <a:avLst/>
          </a:prstGeom>
        </p:spPr>
        <p:txBody>
          <a:bodyPr vert="horz" wrap="square" lIns="146304" tIns="9144" rIns="146304" bIns="9144" rtlCol="0" anchor="b" anchorCtr="0">
            <a:noAutofit/>
          </a:bodyPr>
          <a:lstStyle>
            <a:lvl1pPr marL="0" indent="0" algn="l" defTabSz="932742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lang="en-US" sz="7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s-ES" sz="4400" dirty="0">
                <a:solidFill>
                  <a:schemeClr val="accent4"/>
                </a:solidFill>
              </a:rPr>
              <a:t>WVD &amp; SAP &amp; Imagen Digital</a:t>
            </a:r>
          </a:p>
        </p:txBody>
      </p:sp>
    </p:spTree>
    <p:extLst>
      <p:ext uri="{BB962C8B-B14F-4D97-AF65-F5344CB8AC3E}">
        <p14:creationId xmlns:p14="http://schemas.microsoft.com/office/powerpoint/2010/main" val="70871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47815D1-A639-498F-82F7-293858A5E9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5486399" cy="4087273"/>
          </a:xfrm>
        </p:spPr>
        <p:txBody>
          <a:bodyPr/>
          <a:lstStyle/>
          <a:p>
            <a:r>
              <a:rPr lang="es-ES" dirty="0"/>
              <a:t>WVD = D2s_v3 </a:t>
            </a:r>
            <a:r>
              <a:rPr lang="es-ES" sz="2400" dirty="0"/>
              <a:t>Sobredimensionado DS1_v2 o </a:t>
            </a:r>
            <a:r>
              <a:rPr lang="es-ES" sz="2400" dirty="0" err="1"/>
              <a:t>Av</a:t>
            </a:r>
            <a:r>
              <a:rPr lang="es-ES" sz="2400" dirty="0"/>
              <a:t> / B2m</a:t>
            </a:r>
          </a:p>
          <a:p>
            <a:r>
              <a:rPr lang="es-ES" dirty="0"/>
              <a:t>SAP y API con DICOM en </a:t>
            </a:r>
            <a:r>
              <a:rPr lang="es-ES" dirty="0" err="1"/>
              <a:t>on-premise</a:t>
            </a:r>
            <a:endParaRPr lang="es-ES" dirty="0"/>
          </a:p>
          <a:p>
            <a:r>
              <a:rPr lang="es-ES" dirty="0"/>
              <a:t>Podemos llegar a generar hasta 3Tb de información en 1 semana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6EE9FD4-B230-400C-A6A8-E2BCC130F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WVD | SAP | ID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9335B57-805A-45F0-A0CA-4D9612343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0037" y="295274"/>
            <a:ext cx="6629400" cy="648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4536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CCBE68-1FF8-4D3C-BEC1-CC58A1B2D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7010398" cy="917575"/>
          </a:xfrm>
        </p:spPr>
        <p:txBody>
          <a:bodyPr/>
          <a:lstStyle/>
          <a:p>
            <a:r>
              <a:rPr lang="es-ES" dirty="0"/>
              <a:t>WVD | SAP | ID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AD2B5F-6E5A-4DE1-B1B4-0442142154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9" y="1596114"/>
            <a:ext cx="6235065" cy="4813625"/>
          </a:xfrm>
        </p:spPr>
        <p:txBody>
          <a:bodyPr/>
          <a:lstStyle/>
          <a:p>
            <a:pPr marL="571500" indent="-571500">
              <a:buFontTx/>
              <a:buChar char="-"/>
            </a:pPr>
            <a:r>
              <a:rPr lang="es-ES" sz="3600" dirty="0"/>
              <a:t>Subimos la carga completa a la región:</a:t>
            </a:r>
          </a:p>
          <a:p>
            <a:pPr marL="571500" lvl="1" indent="-571500">
              <a:buFontTx/>
              <a:buChar char="-"/>
            </a:pPr>
            <a:r>
              <a:rPr lang="es-ES" sz="1600" dirty="0"/>
              <a:t>Utilizamos almacenamiento:</a:t>
            </a:r>
          </a:p>
          <a:p>
            <a:pPr marL="800100" lvl="2" indent="-571500">
              <a:buFontTx/>
              <a:buChar char="-"/>
            </a:pPr>
            <a:r>
              <a:rPr lang="es-ES" sz="1600" dirty="0"/>
              <a:t>Hot para las imágenes generadas </a:t>
            </a:r>
          </a:p>
          <a:p>
            <a:pPr marL="800100" lvl="2" indent="-571500">
              <a:buFontTx/>
              <a:buChar char="-"/>
            </a:pPr>
            <a:r>
              <a:rPr lang="es-ES" sz="1600" dirty="0" err="1"/>
              <a:t>Cold</a:t>
            </a:r>
            <a:r>
              <a:rPr lang="es-ES" sz="1600" dirty="0"/>
              <a:t> Storage para las generadas con 180 días de antigüedad</a:t>
            </a:r>
          </a:p>
          <a:p>
            <a:pPr marL="800100" lvl="2" indent="-571500">
              <a:buFontTx/>
              <a:buChar char="-"/>
            </a:pPr>
            <a:r>
              <a:rPr lang="es-ES" sz="1600" dirty="0"/>
              <a:t>Archive para imágenes generadas y con retención mínima de 10 años</a:t>
            </a:r>
          </a:p>
          <a:p>
            <a:pPr marL="571500" indent="-571500">
              <a:buFontTx/>
              <a:buChar char="-"/>
            </a:pPr>
            <a:r>
              <a:rPr lang="es-ES" sz="3600" dirty="0"/>
              <a:t>Cambiamos la operatividad, al cambiar el almacenamiento, utilizamos: “Set Blob </a:t>
            </a:r>
            <a:r>
              <a:rPr lang="es-ES" sz="3600" dirty="0" err="1"/>
              <a:t>Tier</a:t>
            </a:r>
            <a:r>
              <a:rPr lang="es-ES" sz="3600" dirty="0"/>
              <a:t>”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68CE5D-9391-42DA-B321-AA0F7655B338}"/>
              </a:ext>
            </a:extLst>
          </p:cNvPr>
          <p:cNvSpPr txBox="1">
            <a:spLocks/>
          </p:cNvSpPr>
          <p:nvPr/>
        </p:nvSpPr>
        <p:spPr>
          <a:xfrm>
            <a:off x="274637" y="982662"/>
            <a:ext cx="7467599" cy="5724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/>
              <a:t>Conclusiones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1B33EAE-AC5F-4946-AB8A-67A3C9526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5837" y="295273"/>
            <a:ext cx="6252322" cy="611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02988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err="1"/>
              <a:t>Seguridad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25392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err="1"/>
              <a:t>Seguridad</a:t>
            </a:r>
            <a:endParaRPr lang="en-US" sz="6000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055917-1842-4B9D-96FD-1D39B146F91C}"/>
              </a:ext>
            </a:extLst>
          </p:cNvPr>
          <p:cNvSpPr txBox="1">
            <a:spLocks/>
          </p:cNvSpPr>
          <p:nvPr/>
        </p:nvSpPr>
        <p:spPr>
          <a:xfrm>
            <a:off x="536702" y="3649662"/>
            <a:ext cx="9363062" cy="1840230"/>
          </a:xfrm>
          <a:prstGeom prst="rect">
            <a:avLst/>
          </a:prstGeom>
        </p:spPr>
        <p:txBody>
          <a:bodyPr vert="horz" wrap="square" lIns="146304" tIns="9144" rIns="146304" bIns="9144" rtlCol="0" anchor="b" anchorCtr="0">
            <a:noAutofit/>
          </a:bodyPr>
          <a:lstStyle>
            <a:lvl1pPr marL="0" indent="0" algn="l" defTabSz="932742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lang="en-US" sz="7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s-ES" sz="4400" dirty="0">
                <a:solidFill>
                  <a:schemeClr val="accent4"/>
                </a:solidFill>
              </a:rPr>
              <a:t>Azure ya es seguro</a:t>
            </a:r>
          </a:p>
        </p:txBody>
      </p:sp>
    </p:spTree>
    <p:extLst>
      <p:ext uri="{BB962C8B-B14F-4D97-AF65-F5344CB8AC3E}">
        <p14:creationId xmlns:p14="http://schemas.microsoft.com/office/powerpoint/2010/main" val="195231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599997A-2554-4603-A6B5-23AB0A53D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Azure ya es seguro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E9DD905-A03A-4295-A216-970715CDAE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9" y="1402198"/>
            <a:ext cx="4954822" cy="4715137"/>
          </a:xfrm>
        </p:spPr>
        <p:txBody>
          <a:bodyPr/>
          <a:lstStyle/>
          <a:p>
            <a:r>
              <a:rPr lang="es-ES" dirty="0"/>
              <a:t>Creer que por alojarlo en Azure, ya tenemos una INFRA SEGURA.</a:t>
            </a:r>
          </a:p>
          <a:p>
            <a:r>
              <a:rPr lang="es-ES" dirty="0"/>
              <a:t>Hasta hace poco, no teníamos:</a:t>
            </a:r>
          </a:p>
          <a:p>
            <a:pPr marL="571500" indent="-571500">
              <a:buFontTx/>
              <a:buChar char="-"/>
            </a:pPr>
            <a:r>
              <a:rPr lang="es-ES" sz="3200" dirty="0"/>
              <a:t>Azure Security Center</a:t>
            </a:r>
          </a:p>
          <a:p>
            <a:pPr marL="571500" indent="-571500">
              <a:buFontTx/>
              <a:buChar char="-"/>
            </a:pPr>
            <a:r>
              <a:rPr lang="es-ES" sz="3200" dirty="0"/>
              <a:t>Azure </a:t>
            </a:r>
            <a:r>
              <a:rPr lang="es-ES" sz="3200" dirty="0" err="1"/>
              <a:t>Sentinel</a:t>
            </a:r>
            <a:endParaRPr lang="es-ES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BE2FF71-457A-46C5-B80E-18978EC2F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437" y="830261"/>
            <a:ext cx="7543800" cy="576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96358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008FE1-ABB9-498C-BB4B-7BDAC41C3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Azure ya es seguro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858DA55-F539-4F06-928A-41542ACB25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3962399" cy="1415772"/>
          </a:xfrm>
        </p:spPr>
        <p:txBody>
          <a:bodyPr/>
          <a:lstStyle/>
          <a:p>
            <a:r>
              <a:rPr lang="es-ES" dirty="0"/>
              <a:t>Multi FW-</a:t>
            </a:r>
            <a:r>
              <a:rPr lang="es-ES" dirty="0" err="1"/>
              <a:t>vendor</a:t>
            </a:r>
            <a:endParaRPr lang="es-ES" dirty="0"/>
          </a:p>
          <a:p>
            <a:r>
              <a:rPr lang="es-ES" dirty="0"/>
              <a:t>Creación </a:t>
            </a:r>
            <a:r>
              <a:rPr lang="es-ES" dirty="0" err="1"/>
              <a:t>vLAN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FC604DF-E632-4A8F-9BA3-A199AF415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7437" y="906462"/>
            <a:ext cx="8625425" cy="590604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2A3F78F-5621-4592-B2FE-8DB1F6FD088E}"/>
              </a:ext>
            </a:extLst>
          </p:cNvPr>
          <p:cNvSpPr txBox="1"/>
          <p:nvPr/>
        </p:nvSpPr>
        <p:spPr>
          <a:xfrm>
            <a:off x="274638" y="3878262"/>
            <a:ext cx="285251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FW Cloud NATIVO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124D3E3-A955-494E-B684-1EE83F3AA737}"/>
              </a:ext>
            </a:extLst>
          </p:cNvPr>
          <p:cNvSpPr/>
          <p:nvPr/>
        </p:nvSpPr>
        <p:spPr bwMode="auto">
          <a:xfrm>
            <a:off x="5684837" y="5402263"/>
            <a:ext cx="1066800" cy="80287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6D2358F-9FD0-42CD-B707-93755C1B076F}"/>
              </a:ext>
            </a:extLst>
          </p:cNvPr>
          <p:cNvSpPr/>
          <p:nvPr/>
        </p:nvSpPr>
        <p:spPr bwMode="auto">
          <a:xfrm>
            <a:off x="4999037" y="3863576"/>
            <a:ext cx="838200" cy="80287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A9F662AE-356D-4DBB-A8B4-4357A29A0780}"/>
              </a:ext>
            </a:extLst>
          </p:cNvPr>
          <p:cNvSpPr/>
          <p:nvPr/>
        </p:nvSpPr>
        <p:spPr bwMode="auto">
          <a:xfrm>
            <a:off x="7894637" y="4411662"/>
            <a:ext cx="838200" cy="80287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970271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 animBg="1"/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err="1"/>
              <a:t>Seguridad</a:t>
            </a:r>
            <a:endParaRPr lang="en-US" sz="6000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055917-1842-4B9D-96FD-1D39B146F91C}"/>
              </a:ext>
            </a:extLst>
          </p:cNvPr>
          <p:cNvSpPr txBox="1">
            <a:spLocks/>
          </p:cNvSpPr>
          <p:nvPr/>
        </p:nvSpPr>
        <p:spPr>
          <a:xfrm>
            <a:off x="536702" y="3649662"/>
            <a:ext cx="9363062" cy="1840230"/>
          </a:xfrm>
          <a:prstGeom prst="rect">
            <a:avLst/>
          </a:prstGeom>
        </p:spPr>
        <p:txBody>
          <a:bodyPr vert="horz" wrap="square" lIns="146304" tIns="9144" rIns="146304" bIns="9144" rtlCol="0" anchor="b" anchorCtr="0">
            <a:noAutofit/>
          </a:bodyPr>
          <a:lstStyle>
            <a:lvl1pPr marL="0" indent="0" algn="l" defTabSz="932742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lang="en-US" sz="7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s-ES" sz="4400" dirty="0">
                <a:solidFill>
                  <a:schemeClr val="accent4"/>
                </a:solidFill>
              </a:rPr>
              <a:t>RDP </a:t>
            </a:r>
            <a:r>
              <a:rPr lang="es-ES" sz="4400" dirty="0" err="1">
                <a:solidFill>
                  <a:schemeClr val="accent4"/>
                </a:solidFill>
              </a:rPr>
              <a:t>for</a:t>
            </a:r>
            <a:r>
              <a:rPr lang="es-ES" sz="4400" dirty="0">
                <a:solidFill>
                  <a:schemeClr val="accent4"/>
                </a:solidFill>
              </a:rPr>
              <a:t> </a:t>
            </a:r>
            <a:r>
              <a:rPr lang="es-ES" sz="4400" dirty="0" err="1">
                <a:solidFill>
                  <a:schemeClr val="accent4"/>
                </a:solidFill>
              </a:rPr>
              <a:t>everyone</a:t>
            </a:r>
            <a:r>
              <a:rPr lang="es-ES" sz="4400" dirty="0">
                <a:solidFill>
                  <a:schemeClr val="accent4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97160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15A29D5-5AE1-4F6C-98FA-2AB8976B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RDP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everyone</a:t>
            </a:r>
            <a:r>
              <a:rPr lang="es-ES" dirty="0"/>
              <a:t>!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8D28A9F-9157-4547-AE0B-85E42004F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5943599" cy="3200876"/>
          </a:xfrm>
        </p:spPr>
        <p:txBody>
          <a:bodyPr/>
          <a:lstStyle/>
          <a:p>
            <a:pPr marL="571500" indent="-571500">
              <a:buFontTx/>
              <a:buChar char="-"/>
            </a:pPr>
            <a:r>
              <a:rPr lang="es-ES" dirty="0"/>
              <a:t>Creamos diferentes servicios en Azure</a:t>
            </a:r>
          </a:p>
          <a:p>
            <a:pPr marL="571500" indent="-571500">
              <a:buFontTx/>
              <a:buChar char="-"/>
            </a:pPr>
            <a:r>
              <a:rPr lang="es-ES" dirty="0"/>
              <a:t>Consumo 100% interno</a:t>
            </a:r>
          </a:p>
          <a:p>
            <a:pPr marL="571500" indent="-571500">
              <a:buFontTx/>
              <a:buChar char="-"/>
            </a:pPr>
            <a:r>
              <a:rPr lang="es-ES" dirty="0"/>
              <a:t>IT necesita conectarse para administrar la VM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6F8AAD2-13B8-4784-BD0B-B320AC204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444" y="1232985"/>
            <a:ext cx="6278031" cy="503078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F9177073-1A55-481E-8541-5F95C07C7D3D}"/>
              </a:ext>
            </a:extLst>
          </p:cNvPr>
          <p:cNvSpPr txBox="1"/>
          <p:nvPr/>
        </p:nvSpPr>
        <p:spPr>
          <a:xfrm>
            <a:off x="655637" y="5707062"/>
            <a:ext cx="5274906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¡¡¡Montamos </a:t>
            </a:r>
            <a:r>
              <a:rPr lang="es-ES" sz="2400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PiP</a:t>
            </a:r>
            <a:r>
              <a:rPr lang="es-E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a todas las VM!!!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F9458AD-B625-47C8-851C-A1E86B264D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2036" y="906462"/>
            <a:ext cx="6278031" cy="535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2332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15A29D5-5AE1-4F6C-98FA-2AB8976B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RDP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everyone</a:t>
            </a:r>
            <a:r>
              <a:rPr lang="es-ES" dirty="0"/>
              <a:t>!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8D28A9F-9157-4547-AE0B-85E42004F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5943599" cy="1846659"/>
          </a:xfrm>
        </p:spPr>
        <p:txBody>
          <a:bodyPr/>
          <a:lstStyle/>
          <a:p>
            <a:pPr marL="571500" indent="-571500">
              <a:buFontTx/>
              <a:buChar char="-"/>
            </a:pPr>
            <a:r>
              <a:rPr lang="es-ES" dirty="0"/>
              <a:t>Montamos una </a:t>
            </a:r>
            <a:r>
              <a:rPr lang="es-ES" b="1" dirty="0" err="1"/>
              <a:t>JumpStation</a:t>
            </a:r>
            <a:r>
              <a:rPr lang="es-ES" dirty="0"/>
              <a:t> para el personal IT.</a:t>
            </a:r>
            <a:endParaRPr lang="es-ES" b="1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CA155CF-30DF-4D01-8995-D2F698EDA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437" y="295274"/>
            <a:ext cx="7208070" cy="6097588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67725146-BBBB-43D8-90A6-4848F4F14154}"/>
              </a:ext>
            </a:extLst>
          </p:cNvPr>
          <p:cNvSpPr txBox="1"/>
          <p:nvPr/>
        </p:nvSpPr>
        <p:spPr>
          <a:xfrm>
            <a:off x="884237" y="3902965"/>
            <a:ext cx="3691523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Mejoramos la seguridad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Único punto de entrada </a:t>
            </a:r>
          </a:p>
        </p:txBody>
      </p:sp>
    </p:spTree>
    <p:extLst>
      <p:ext uri="{BB962C8B-B14F-4D97-AF65-F5344CB8AC3E}">
        <p14:creationId xmlns:p14="http://schemas.microsoft.com/office/powerpoint/2010/main" val="21947869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¡Gracias!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F60C73D-00B7-4BFE-BD65-15D10FA1A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553" y="-1"/>
            <a:ext cx="6689367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515100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err="1"/>
              <a:t>ForkLift</a:t>
            </a:r>
            <a:endParaRPr lang="en-US" sz="6000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055917-1842-4B9D-96FD-1D39B146F91C}"/>
              </a:ext>
            </a:extLst>
          </p:cNvPr>
          <p:cNvSpPr txBox="1">
            <a:spLocks/>
          </p:cNvSpPr>
          <p:nvPr/>
        </p:nvSpPr>
        <p:spPr>
          <a:xfrm>
            <a:off x="536702" y="3649662"/>
            <a:ext cx="9363062" cy="1840230"/>
          </a:xfrm>
          <a:prstGeom prst="rect">
            <a:avLst/>
          </a:prstGeom>
        </p:spPr>
        <p:txBody>
          <a:bodyPr vert="horz" wrap="square" lIns="146304" tIns="9144" rIns="146304" bIns="9144" rtlCol="0" anchor="b" anchorCtr="0">
            <a:noAutofit/>
          </a:bodyPr>
          <a:lstStyle>
            <a:lvl1pPr marL="0" indent="0" algn="l" defTabSz="932742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lang="en-US" sz="7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s-ES" sz="4400" dirty="0">
                <a:solidFill>
                  <a:schemeClr val="accent4"/>
                </a:solidFill>
              </a:rPr>
              <a:t>Subamos todo!!</a:t>
            </a:r>
          </a:p>
        </p:txBody>
      </p:sp>
    </p:spTree>
    <p:extLst>
      <p:ext uri="{BB962C8B-B14F-4D97-AF65-F5344CB8AC3E}">
        <p14:creationId xmlns:p14="http://schemas.microsoft.com/office/powerpoint/2010/main" val="93206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64C57B9-BFF9-4981-8C0A-7065D25FC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ForkLift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44639D9-0D1C-4177-BDFF-47C7B13FC0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5943599" cy="2400657"/>
          </a:xfrm>
        </p:spPr>
        <p:txBody>
          <a:bodyPr/>
          <a:lstStyle/>
          <a:p>
            <a:r>
              <a:rPr lang="es-ES" dirty="0" err="1"/>
              <a:t>ForkLift</a:t>
            </a:r>
            <a:r>
              <a:rPr lang="es-ES" dirty="0"/>
              <a:t> = Acción de subir todo lo necesario desde nuestro </a:t>
            </a:r>
            <a:r>
              <a:rPr lang="es-ES" dirty="0" err="1"/>
              <a:t>on-premise</a:t>
            </a:r>
            <a:r>
              <a:rPr lang="es-ES" dirty="0"/>
              <a:t> a Cloud.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885635F2-3D18-4FE3-9C7C-F0F520662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437" y="3442873"/>
            <a:ext cx="7059400" cy="324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95880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ángulo 19">
            <a:extLst>
              <a:ext uri="{FF2B5EF4-FFF2-40B4-BE49-F238E27FC236}">
                <a16:creationId xmlns:a16="http://schemas.microsoft.com/office/drawing/2014/main" id="{20C976F0-4EB3-4FE9-8859-026DBDAB186B}"/>
              </a:ext>
            </a:extLst>
          </p:cNvPr>
          <p:cNvSpPr/>
          <p:nvPr/>
        </p:nvSpPr>
        <p:spPr bwMode="auto">
          <a:xfrm>
            <a:off x="4618037" y="295274"/>
            <a:ext cx="5943598" cy="305813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977D40-FBAC-436B-B267-9422C7B2A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5943598" cy="917575"/>
          </a:xfrm>
        </p:spPr>
        <p:txBody>
          <a:bodyPr/>
          <a:lstStyle/>
          <a:p>
            <a:r>
              <a:rPr lang="es-ES" dirty="0" err="1"/>
              <a:t>Forklift</a:t>
            </a:r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AA2D0B9E-6BC4-4D7F-84ED-7AE77C02C52D}"/>
              </a:ext>
            </a:extLst>
          </p:cNvPr>
          <p:cNvSpPr/>
          <p:nvPr/>
        </p:nvSpPr>
        <p:spPr bwMode="auto">
          <a:xfrm>
            <a:off x="274639" y="4106862"/>
            <a:ext cx="5943598" cy="259238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56C3340-66CF-458C-BF0F-DF9F91B0E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37" y="5403056"/>
            <a:ext cx="429154" cy="42140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2F20CF4-EC0D-4306-B87B-4D429C9994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853" y="5840450"/>
            <a:ext cx="501892" cy="42140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0F29E1F-8C82-481F-ACE7-C49B762B1F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53" y="6261856"/>
            <a:ext cx="501892" cy="42140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703311E-6EB4-4AF8-ACD4-F6CE067A4A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853" y="4369880"/>
            <a:ext cx="509166" cy="50859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8B24AAF-A6D1-4654-A2E9-D6AA1009EB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853" y="4886468"/>
            <a:ext cx="509166" cy="50859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5DA4909-05E6-4B12-8038-FCFD4DB526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2233" y="4369880"/>
            <a:ext cx="581903" cy="52312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585F07A-B4C5-4A92-B185-DE4632F4B5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29867" y="4391760"/>
            <a:ext cx="603725" cy="501328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29D8466-1D0A-4C42-9CB7-0A36297F44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80784" y="4872829"/>
            <a:ext cx="552808" cy="610313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5DB328D0-4647-43AC-93CC-EAB0627E41E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29867" y="5515309"/>
            <a:ext cx="516439" cy="552188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1CDC4368-8BBC-4E88-BCCE-8A82DE4E5C2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029867" y="6024317"/>
            <a:ext cx="567356" cy="646641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6BE6FA89-D230-4CAB-BA8C-65DF6E0B2E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655915" y="5520762"/>
            <a:ext cx="552808" cy="639375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4CBD612B-DA0A-4625-859D-2CB348481C0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18001" y="5613759"/>
            <a:ext cx="900236" cy="1115273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DE008C2D-1BAF-4005-9C41-C2021B82358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557044" y="4449802"/>
            <a:ext cx="349142" cy="348750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60F2344-6EB2-4B7A-BFDD-4E3046A81C8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550944" y="4949118"/>
            <a:ext cx="494618" cy="457734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F8D2B7EE-BD8E-4E53-BB3D-EA590FC94E1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875837" y="2894625"/>
            <a:ext cx="1151321" cy="917575"/>
          </a:xfrm>
          <a:prstGeom prst="rect">
            <a:avLst/>
          </a:prstGeom>
        </p:spPr>
      </p:pic>
      <p:sp>
        <p:nvSpPr>
          <p:cNvPr id="34" name="Rectángulo 33">
            <a:extLst>
              <a:ext uri="{FF2B5EF4-FFF2-40B4-BE49-F238E27FC236}">
                <a16:creationId xmlns:a16="http://schemas.microsoft.com/office/drawing/2014/main" id="{DF435B58-2645-4D5C-8052-DA4EE8917764}"/>
              </a:ext>
            </a:extLst>
          </p:cNvPr>
          <p:cNvSpPr/>
          <p:nvPr/>
        </p:nvSpPr>
        <p:spPr>
          <a:xfrm>
            <a:off x="5939154" y="3035597"/>
            <a:ext cx="5581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</a:t>
            </a: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91748D9E-C58C-4BED-9B40-3F8C757DAE52}"/>
              </a:ext>
            </a:extLst>
          </p:cNvPr>
          <p:cNvSpPr/>
          <p:nvPr/>
        </p:nvSpPr>
        <p:spPr>
          <a:xfrm>
            <a:off x="8092724" y="4246947"/>
            <a:ext cx="309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</a:t>
            </a:r>
            <a:endParaRPr lang="es-ES" dirty="0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C80F5595-BB1E-4AB2-8F9B-399452754AEB}"/>
              </a:ext>
            </a:extLst>
          </p:cNvPr>
          <p:cNvSpPr/>
          <p:nvPr/>
        </p:nvSpPr>
        <p:spPr>
          <a:xfrm>
            <a:off x="6735156" y="4764452"/>
            <a:ext cx="84064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8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</a:t>
            </a:r>
            <a:endParaRPr lang="es-ES" dirty="0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CCD8947C-301E-44C2-AC7A-C8830178CDF5}"/>
              </a:ext>
            </a:extLst>
          </p:cNvPr>
          <p:cNvSpPr/>
          <p:nvPr/>
        </p:nvSpPr>
        <p:spPr>
          <a:xfrm>
            <a:off x="3020542" y="1187547"/>
            <a:ext cx="4619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</a:t>
            </a:r>
            <a:endParaRPr lang="es-ES" sz="4000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4E290B5D-EE20-4268-AE71-43C5D56872C1}"/>
              </a:ext>
            </a:extLst>
          </p:cNvPr>
          <p:cNvSpPr/>
          <p:nvPr/>
        </p:nvSpPr>
        <p:spPr>
          <a:xfrm>
            <a:off x="1159023" y="2273668"/>
            <a:ext cx="309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</a:t>
            </a:r>
            <a:endParaRPr lang="es-ES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88AD99EA-A5EB-4820-AAE5-704668B76238}"/>
              </a:ext>
            </a:extLst>
          </p:cNvPr>
          <p:cNvSpPr/>
          <p:nvPr/>
        </p:nvSpPr>
        <p:spPr>
          <a:xfrm>
            <a:off x="10092584" y="843517"/>
            <a:ext cx="309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735632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43043E-6 9.03314E-7 L 0.35665 -0.5124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33" y="-2562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43043E-6 3.12301E-6 L 0.35665 -0.5283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33" y="-2641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91422E-8 -1.9882E-6 L 0.35652 -0.5401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20" y="-2700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7215E-6 3.05493E-6 L 0.35639 -0.55697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20" y="-2784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7215E-6 -3.89469E-6 L 0.35639 -0.5562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20" y="-278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08476E-7 -1.74762E-6 L 0.3952 -0.55424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760" y="-277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5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7156E-6 9.98638E-7 L 0.39367 -0.68044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83" y="-34022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79219E-6 -1.87018E-6 L 0.39571 -0.70858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786" y="-3542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83125E-6 2.26963E-6 L 0.34388 -0.49841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94" y="-24921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454E-6 2.90059E-6 L 0.31963 -0.41444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82" y="-2072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04391E-6 -4.90241E-7 L 0.32167 -0.43713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84" y="-218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0"/>
                            </p:stCondLst>
                            <p:childTnLst>
                              <p:par>
                                <p:cTn id="30" presetID="5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28389E-6 -4.06264E-6 L 0.38052 -0.54539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20" y="-2728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11897E-6 -3.89469E-6 L 0.38576 -0.55333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88" y="-27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1348E-6 4.12165E-6 L 0.00166 0.46845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" y="23423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385E-6 3.91739E-6 L -0.00051 0.41307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206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5" grpId="0"/>
      <p:bldP spid="36" grpId="0"/>
      <p:bldP spid="37" grpId="0"/>
      <p:bldP spid="38" grpId="0"/>
      <p:bldP spid="3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ángulo 19">
            <a:extLst>
              <a:ext uri="{FF2B5EF4-FFF2-40B4-BE49-F238E27FC236}">
                <a16:creationId xmlns:a16="http://schemas.microsoft.com/office/drawing/2014/main" id="{20C976F0-4EB3-4FE9-8859-026DBDAB186B}"/>
              </a:ext>
            </a:extLst>
          </p:cNvPr>
          <p:cNvSpPr/>
          <p:nvPr/>
        </p:nvSpPr>
        <p:spPr bwMode="auto">
          <a:xfrm>
            <a:off x="4618037" y="295274"/>
            <a:ext cx="5943598" cy="305813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977D40-FBAC-436B-B267-9422C7B2A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5943598" cy="917575"/>
          </a:xfrm>
        </p:spPr>
        <p:txBody>
          <a:bodyPr/>
          <a:lstStyle/>
          <a:p>
            <a:r>
              <a:rPr lang="es-ES" dirty="0" err="1"/>
              <a:t>Forklift</a:t>
            </a:r>
            <a:endParaRPr lang="es-ES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98D78F02-787A-4D1A-994C-32101B903F3C}"/>
              </a:ext>
            </a:extLst>
          </p:cNvPr>
          <p:cNvGrpSpPr/>
          <p:nvPr/>
        </p:nvGrpSpPr>
        <p:grpSpPr>
          <a:xfrm>
            <a:off x="4927474" y="1619449"/>
            <a:ext cx="533357" cy="1445453"/>
            <a:chOff x="4927474" y="1619449"/>
            <a:chExt cx="533357" cy="1445453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756C3340-66CF-458C-BF0F-DF9F91B0E0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65658" y="1619449"/>
              <a:ext cx="429154" cy="421406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52F20CF4-EC0D-4306-B87B-4D429C999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27474" y="2056843"/>
              <a:ext cx="501892" cy="421406"/>
            </a:xfrm>
            <a:prstGeom prst="rect">
              <a:avLst/>
            </a:prstGeom>
          </p:spPr>
        </p:pic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C0F29E1F-8C82-481F-ACE7-C49B762B1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58939" y="2643496"/>
              <a:ext cx="501892" cy="421406"/>
            </a:xfrm>
            <a:prstGeom prst="rect">
              <a:avLst/>
            </a:prstGeom>
          </p:spPr>
        </p:pic>
      </p:grpSp>
      <p:pic>
        <p:nvPicPr>
          <p:cNvPr id="9" name="Imagen 8">
            <a:extLst>
              <a:ext uri="{FF2B5EF4-FFF2-40B4-BE49-F238E27FC236}">
                <a16:creationId xmlns:a16="http://schemas.microsoft.com/office/drawing/2014/main" id="{C703311E-6EB4-4AF8-ACD4-F6CE067A4A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7474" y="586273"/>
            <a:ext cx="509166" cy="50859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8B24AAF-A6D1-4654-A2E9-D6AA1009EB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7474" y="1102861"/>
            <a:ext cx="509166" cy="50859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5DA4909-05E6-4B12-8038-FCFD4DB526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50854" y="586273"/>
            <a:ext cx="581903" cy="523125"/>
          </a:xfrm>
          <a:prstGeom prst="rect">
            <a:avLst/>
          </a:prstGeom>
        </p:spPr>
      </p:pic>
      <p:grpSp>
        <p:nvGrpSpPr>
          <p:cNvPr id="25" name="Grupo 24">
            <a:extLst>
              <a:ext uri="{FF2B5EF4-FFF2-40B4-BE49-F238E27FC236}">
                <a16:creationId xmlns:a16="http://schemas.microsoft.com/office/drawing/2014/main" id="{9594B2A5-3A24-4FF9-95A4-4C3B6B4B7610}"/>
              </a:ext>
            </a:extLst>
          </p:cNvPr>
          <p:cNvGrpSpPr/>
          <p:nvPr/>
        </p:nvGrpSpPr>
        <p:grpSpPr>
          <a:xfrm>
            <a:off x="6568488" y="608153"/>
            <a:ext cx="1178856" cy="2444445"/>
            <a:chOff x="6568488" y="608153"/>
            <a:chExt cx="1178856" cy="2444445"/>
          </a:xfrm>
        </p:grpSpPr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A585F07A-B4C5-4A92-B185-DE4632F4B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568488" y="608153"/>
              <a:ext cx="603725" cy="501328"/>
            </a:xfrm>
            <a:prstGeom prst="rect">
              <a:avLst/>
            </a:prstGeom>
          </p:spPr>
        </p:pic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729D8466-1D0A-4C42-9CB7-0A36297F4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619405" y="1089222"/>
              <a:ext cx="552808" cy="610313"/>
            </a:xfrm>
            <a:prstGeom prst="rect">
              <a:avLst/>
            </a:prstGeom>
          </p:spPr>
        </p:pic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5DB328D0-4647-43AC-93CC-EAB0627E4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568488" y="1731702"/>
              <a:ext cx="516439" cy="552188"/>
            </a:xfrm>
            <a:prstGeom prst="rect">
              <a:avLst/>
            </a:prstGeom>
          </p:spPr>
        </p:pic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1CDC4368-8BBC-4E88-BCCE-8A82DE4E5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599953" y="2405957"/>
              <a:ext cx="567356" cy="646641"/>
            </a:xfrm>
            <a:prstGeom prst="rect">
              <a:avLst/>
            </a:prstGeom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6BE6FA89-D230-4CAB-BA8C-65DF6E0B2E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194536" y="1737155"/>
              <a:ext cx="552808" cy="639375"/>
            </a:xfrm>
            <a:prstGeom prst="rect">
              <a:avLst/>
            </a:prstGeom>
          </p:spPr>
        </p:pic>
      </p:grpSp>
      <p:pic>
        <p:nvPicPr>
          <p:cNvPr id="18" name="Imagen 17">
            <a:extLst>
              <a:ext uri="{FF2B5EF4-FFF2-40B4-BE49-F238E27FC236}">
                <a16:creationId xmlns:a16="http://schemas.microsoft.com/office/drawing/2014/main" id="{DE008C2D-1BAF-4005-9C41-C2021B82358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095665" y="666195"/>
            <a:ext cx="349142" cy="348750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60F2344-6EB2-4B7A-BFDD-4E3046A81C8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089565" y="1165511"/>
            <a:ext cx="494618" cy="457734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F8D2B7EE-BD8E-4E53-BB3D-EA590FC94E1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875837" y="2894625"/>
            <a:ext cx="1151321" cy="917575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EF304845-57C1-4417-803F-633B2252A832}"/>
              </a:ext>
            </a:extLst>
          </p:cNvPr>
          <p:cNvSpPr txBox="1"/>
          <p:nvPr/>
        </p:nvSpPr>
        <p:spPr>
          <a:xfrm>
            <a:off x="44122" y="2643496"/>
            <a:ext cx="4020973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Pasamos de </a:t>
            </a:r>
            <a:r>
              <a:rPr lang="es-E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Iaas</a:t>
            </a: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a </a:t>
            </a:r>
            <a:r>
              <a:rPr lang="es-E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Saas</a:t>
            </a:r>
            <a:endParaRPr lang="es-E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- Adquiriendo Citrix Cloud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D2715EE8-59BE-4A5E-959A-527CF16B60F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614275" y="4248904"/>
            <a:ext cx="1840270" cy="1126172"/>
          </a:xfrm>
          <a:prstGeom prst="rect">
            <a:avLst/>
          </a:prstGeom>
        </p:spPr>
      </p:pic>
      <p:sp>
        <p:nvSpPr>
          <p:cNvPr id="24" name="Flecha: hacia arriba 23">
            <a:extLst>
              <a:ext uri="{FF2B5EF4-FFF2-40B4-BE49-F238E27FC236}">
                <a16:creationId xmlns:a16="http://schemas.microsoft.com/office/drawing/2014/main" id="{6C9E90DB-47EB-49E4-BE0D-F0A8D30154AC}"/>
              </a:ext>
            </a:extLst>
          </p:cNvPr>
          <p:cNvSpPr/>
          <p:nvPr/>
        </p:nvSpPr>
        <p:spPr bwMode="auto">
          <a:xfrm>
            <a:off x="5209885" y="3369400"/>
            <a:ext cx="551152" cy="917575"/>
          </a:xfrm>
          <a:prstGeom prst="up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795E75DE-0F5E-49D2-AD4F-41E09B5A67C1}"/>
              </a:ext>
            </a:extLst>
          </p:cNvPr>
          <p:cNvSpPr txBox="1"/>
          <p:nvPr/>
        </p:nvSpPr>
        <p:spPr>
          <a:xfrm>
            <a:off x="145464" y="3498268"/>
            <a:ext cx="365709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- Adquiriendo Office365</a:t>
            </a: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5099EFF4-15B3-442B-BCFB-D87625137D4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616104" y="4528189"/>
            <a:ext cx="2430134" cy="567602"/>
          </a:xfrm>
          <a:prstGeom prst="rect">
            <a:avLst/>
          </a:prstGeom>
        </p:spPr>
      </p:pic>
      <p:sp>
        <p:nvSpPr>
          <p:cNvPr id="40" name="Flecha: hacia arriba 39">
            <a:extLst>
              <a:ext uri="{FF2B5EF4-FFF2-40B4-BE49-F238E27FC236}">
                <a16:creationId xmlns:a16="http://schemas.microsoft.com/office/drawing/2014/main" id="{ACA1E329-6FA4-43B0-9196-3CF14743E22A}"/>
              </a:ext>
            </a:extLst>
          </p:cNvPr>
          <p:cNvSpPr/>
          <p:nvPr/>
        </p:nvSpPr>
        <p:spPr bwMode="auto">
          <a:xfrm>
            <a:off x="7628743" y="3383067"/>
            <a:ext cx="551152" cy="917575"/>
          </a:xfrm>
          <a:prstGeom prst="up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E6CC5F85-4D17-4ED8-A3AC-2CF414824478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207797" y="4520251"/>
            <a:ext cx="2531242" cy="567601"/>
          </a:xfrm>
          <a:prstGeom prst="rect">
            <a:avLst/>
          </a:prstGeom>
        </p:spPr>
      </p:pic>
      <p:sp>
        <p:nvSpPr>
          <p:cNvPr id="41" name="Flecha: hacia arriba 40">
            <a:extLst>
              <a:ext uri="{FF2B5EF4-FFF2-40B4-BE49-F238E27FC236}">
                <a16:creationId xmlns:a16="http://schemas.microsoft.com/office/drawing/2014/main" id="{8B1CD2BC-7004-4B4A-8701-066E2A304F9D}"/>
              </a:ext>
            </a:extLst>
          </p:cNvPr>
          <p:cNvSpPr/>
          <p:nvPr/>
        </p:nvSpPr>
        <p:spPr bwMode="auto">
          <a:xfrm>
            <a:off x="9354093" y="3343607"/>
            <a:ext cx="551152" cy="917575"/>
          </a:xfrm>
          <a:prstGeom prst="up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A929B0F8-5132-419B-8AE6-AA857022E5A6}"/>
              </a:ext>
            </a:extLst>
          </p:cNvPr>
          <p:cNvSpPr txBox="1"/>
          <p:nvPr/>
        </p:nvSpPr>
        <p:spPr>
          <a:xfrm>
            <a:off x="145464" y="3973043"/>
            <a:ext cx="4672369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- Migrando a SharePoint Online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55D1FA10-A751-432D-8BD4-3848A451707B}"/>
              </a:ext>
            </a:extLst>
          </p:cNvPr>
          <p:cNvSpPr txBox="1"/>
          <p:nvPr/>
        </p:nvSpPr>
        <p:spPr>
          <a:xfrm>
            <a:off x="145464" y="4467927"/>
            <a:ext cx="374455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- Migrando a </a:t>
            </a:r>
            <a:r>
              <a:rPr lang="es-E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ServerLess</a:t>
            </a:r>
            <a:endParaRPr lang="es-E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7DD689FE-9265-41AE-AAE1-AE4D1EED8786}"/>
              </a:ext>
            </a:extLst>
          </p:cNvPr>
          <p:cNvSpPr txBox="1"/>
          <p:nvPr/>
        </p:nvSpPr>
        <p:spPr>
          <a:xfrm>
            <a:off x="274639" y="5716871"/>
            <a:ext cx="11734798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Minimizamos los costes de Infraestructura haciendo uso de productos en SaaS o adquiriendo tecnología 100% Cloud (</a:t>
            </a:r>
            <a:r>
              <a:rPr lang="es-E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Serverless</a:t>
            </a: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, Dockers, </a:t>
            </a:r>
            <a:r>
              <a:rPr lang="es-E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aADDS</a:t>
            </a: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, </a:t>
            </a:r>
            <a:r>
              <a:rPr lang="es-E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etc</a:t>
            </a: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….)</a:t>
            </a:r>
          </a:p>
        </p:txBody>
      </p:sp>
    </p:spTree>
    <p:extLst>
      <p:ext uri="{BB962C8B-B14F-4D97-AF65-F5344CB8AC3E}">
        <p14:creationId xmlns:p14="http://schemas.microsoft.com/office/powerpoint/2010/main" val="30356905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1843E-6 -7.67136E-7 L -0.49975 -0.008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994" y="-4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6324E-6 1.39355E-6 L -0.00051 -0.5351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26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8014E-6 0.01476 C -0.01314 -0.00068 -0.05948 -0.01588 -0.07582 -0.01588 C -0.17819 -0.01588 -0.28389 0.22538 -0.28389 0.46687 C -0.28389 0.34499 -0.33661 0.22538 -0.38626 0.22538 C -0.43885 0.22538 -0.48864 0.34726 -0.48864 0.46687 C -0.48864 0.40672 -0.51519 0.34499 -0.54123 0.34499 C -0.56778 0.34499 -0.59395 0.40491 -0.59395 0.46687 C -0.59395 0.436 -0.60697 0.40672 -0.6205 0.40672 C -0.63352 0.40672 -0.64692 0.43736 -0.64692 0.46687 C -0.64692 0.45143 -0.65369 0.436 -0.66007 0.436 C -0.66339 0.436 -0.67296 0.45143 -0.67296 0.46687 C -0.67296 0.45892 -0.67628 0.45143 -0.67973 0.45143 C -0.67973 0.44962 -0.68649 0.45938 -0.68649 0.46687 C -0.68649 0.46278 -0.68649 0.45892 -0.68981 0.45892 C -0.68981 0.46051 -0.69313 0.46278 -0.69313 0.46687 C -0.69313 0.46505 -0.69313 0.46278 -0.69313 0.46097 C -0.69658 0.46097 -0.69658 0.46278 -0.69658 0.46505 C -0.69989 0.46505 -0.69989 0.46324 -0.69989 0.46097 C -0.70334 0.46097 -0.70334 0.46278 -0.70334 0.46505 " pathEditMode="relative" rAng="0" ptsTypes="AAAAAAAAAAAAAAAAAAA">
                                      <p:cBhvr>
                                        <p:cTn id="2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167" y="210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 0.01158 C 0.04098 0.08012 0.10416 0.08784 0.14526 0.02361 C 0.17998 -0.02292 0.18866 -0.09873 0.16773 -0.14071 C 0.14654 -0.18089 0.1011 -0.1768 0.06714 -0.12687 C 0.05157 -0.09941 0.03995 -0.06967 0.03638 -0.03949 C 0.0314 0.00477 0.03817 0.04903 0.05706 0.08489 C 0.0665 0.10304 0.07952 0.11848 0.09306 0.12733 C 0.12216 0.14435 0.15675 0.13414 0.18254 0.09692 C 0.21407 0.05516 0.22134 -0.01407 0.20258 -0.05038 C 0.18305 -0.08942 0.14284 -0.08284 0.11131 -0.04108 C 0.09663 -0.01679 0.0868 0.01022 0.08221 0.03654 C 0.07927 0.07762 0.08655 0.12097 0.10276 0.15184 C 0.11144 0.16818 0.12254 0.18044 0.13556 0.18997 C 0.16096 0.20336 0.19237 0.19678 0.21649 0.16319 C 0.24368 0.12302 0.25032 0.06106 0.23258 0.02747 C 0.21611 -0.00544 0.17935 -0.00159 0.15241 0.0395 C 0.13786 0.05765 0.12854 0.08262 0.12586 0.10895 C 0.12216 0.14435 0.12867 0.18089 0.14463 0.21131 C 0.15177 0.22492 0.16262 0.23809 0.17347 0.24558 C 0.19658 0.25806 0.22479 0.25102 0.24598 0.22129 C 0.26934 0.18248 0.27661 0.13005 0.26117 0.10032 C 0.24509 0.06968 0.21266 0.0724 0.18803 0.10872 C 0.17654 0.12801 0.16824 0.15071 0.16454 0.17159 C 0.16096 0.20336 0.16773 0.23877 0.18037 0.26442 C 0.18739 0.27803 0.19709 0.28734 0.20615 0.29347 C 0.22836 0.30754 0.25402 0.30096 0.27151 0.27191 C 0.29346 0.23945 0.30087 0.1927 0.28619 0.16501 C 0.27266 0.13664 0.24228 0.14049 0.22032 0.17227 C 0.20985 0.18952 0.2013 0.20858 0.20015 0.23037 C 0.19658 0.25806 0.20207 0.28961 0.21356 0.3114 C 0.22083 0.32524 0.22824 0.33341 0.23666 0.33886 C 0.25721 0.35202 0.27955 0.34635 0.29691 0.32229 C 0.31619 0.29052 0.32231 0.24853 0.30968 0.22447 C 0.29691 0.1986 0.27036 0.20109 0.25019 0.23105 C 0.24075 0.24671 0.23372 0.2626 0.23168 0.28121 C 0.22875 0.30708 0.23372 0.33455 0.24521 0.35679 C 0.2507 0.36723 0.2567 0.37313 0.26487 0.37971 C 0.283 0.39197 0.30265 0.38493 0.31848 0.36314 C 0.33661 0.33682 0.34184 0.29869 0.32857 0.27349 C 0.31848 0.2542 0.29423 0.25398 0.27687 0.28212 C 0.26717 0.29506 0.26193 0.31276 0.25913 0.32797 C 0.25721 0.35202 0.26142 0.37654 0.27113 0.39515 C 0.277 0.40627 0.28287 0.41194 0.28938 0.41512 C 0.30534 0.42533 0.32372 0.41966 0.33789 0.40218 C 0.35486 0.37926 0.35895 0.34272 0.34886 0.32343 C 0.3375 0.30164 0.31619 0.30527 0.29985 0.32797 C 0.2927 0.33999 0.28657 0.35452 0.28568 0.37109 C 0.283 0.39197 0.28593 0.41262 0.29576 0.43078 C 0.30036 0.43986 0.30623 0.44508 0.31236 0.44962 C 0.32627 0.45779 0.34337 0.45552 0.35537 0.43555 C 0.37018 0.41557 0.37427 0.38312 0.36418 0.36383 C 0.35576 0.34726 0.33597 0.34862 0.32206 0.37222 C 0.31453 0.38017 0.30904 0.39378 0.30725 0.40649 C 0.30699 0.42806 0.31057 0.44826 0.31772 0.46187 C 0.32206 0.46959 0.32729 0.47617 0.33227 0.47844 C 0.34554 0.48729 0.3601 0.48321 0.37235 0.46823 C 0.38473 0.44712 0.38754 0.41762 0.38014 0.40354 C 0.37159 0.38698 0.35333 0.3872 0.34108 0.40831 C 0.33457 0.4183 0.33035 0.43033 0.32972 0.44213 C 0.32627 0.45779 0.33023 0.47663 0.33763 0.49047 C 0.34044 0.49569 0.34593 0.50227 0.35001 0.50522 C 0.36316 0.51521 0.37567 0.50931 0.38639 0.4966 C 0.39788 0.47776 0.40107 0.45234 0.39316 0.43736 C 0.38512 0.42147 0.37056 0.42556 0.35818 0.44077 C 0.35244 0.4503 0.34835 0.46074 0.34784 0.47277 C 0.34554 0.48729 0.34835 0.50363 0.3555 0.51725 C 0.35844 0.52293 0.36252 0.52679 0.36712 0.52974 " pathEditMode="relative" rAng="19020000" ptsTypes="AAAAAAAAAAAAAAAAAAAAAAAAAAAAAAAAAAAAAAAAAAAAAAAAAAAAAAAAAAAAAAAAAAA">
                                      <p:cBhvr>
                                        <p:cTn id="4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598" y="181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4" grpId="0" animBg="1"/>
      <p:bldP spid="26" grpId="0"/>
      <p:bldP spid="40" grpId="0" animBg="1"/>
      <p:bldP spid="41" grpId="0" animBg="1"/>
      <p:bldP spid="42" grpId="0"/>
      <p:bldP spid="43" grpId="0"/>
      <p:bldP spid="2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66FC760-9AF3-40C3-8ED8-636C52AB1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01" y="2114550"/>
            <a:ext cx="11344783" cy="1840230"/>
          </a:xfrm>
        </p:spPr>
        <p:txBody>
          <a:bodyPr/>
          <a:lstStyle/>
          <a:p>
            <a:pPr algn="ctr"/>
            <a:r>
              <a:rPr lang="es-ES"/>
              <a:t>¡¡ Gracias </a:t>
            </a:r>
            <a:r>
              <a:rPr lang="es-ES" dirty="0"/>
              <a:t>por aguantar </a:t>
            </a:r>
            <a:r>
              <a:rPr lang="es-ES"/>
              <a:t>la chapa !!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11249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¡Gracias!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28E74F6-E699-4B17-A8E1-6EF6D3E0D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553" y="-1"/>
            <a:ext cx="6689367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069427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898413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0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2AAFB2D-9DD5-43A5-B8F6-9FC9FF6C4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37" y="1241426"/>
            <a:ext cx="5257801" cy="1098762"/>
          </a:xfrm>
        </p:spPr>
        <p:txBody>
          <a:bodyPr/>
          <a:lstStyle/>
          <a:p>
            <a:r>
              <a:rPr lang="es-ES" dirty="0"/>
              <a:t>Acerca de….</a:t>
            </a:r>
          </a:p>
        </p:txBody>
      </p:sp>
      <p:pic>
        <p:nvPicPr>
          <p:cNvPr id="6" name="Marcador de posición de imagen 5" descr="Imagen que contiene hombre, persona, pared, interior&#10;&#10;Descripción generada con confianza muy alta">
            <a:extLst>
              <a:ext uri="{FF2B5EF4-FFF2-40B4-BE49-F238E27FC236}">
                <a16:creationId xmlns:a16="http://schemas.microsoft.com/office/drawing/2014/main" id="{8ADCA792-B13F-4427-A778-AFA0CCF12CE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93" b="5093"/>
          <a:stretch>
            <a:fillRect/>
          </a:stretch>
        </p:blipFill>
        <p:spPr>
          <a:xfrm>
            <a:off x="6204116" y="6032"/>
            <a:ext cx="6216650" cy="6992587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ADACC6C-EE24-4920-ADD6-527D482FC301}"/>
              </a:ext>
            </a:extLst>
          </p:cNvPr>
          <p:cNvSpPr txBox="1"/>
          <p:nvPr/>
        </p:nvSpPr>
        <p:spPr>
          <a:xfrm>
            <a:off x="503237" y="2659062"/>
            <a:ext cx="5562600" cy="34932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b="1" dirty="0">
                <a:solidFill>
                  <a:schemeClr val="bg1"/>
                </a:solidFill>
              </a:rPr>
              <a:t>Manu Roldán</a:t>
            </a:r>
            <a:endParaRPr lang="es-ES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s-ES" sz="2400" dirty="0">
                <a:solidFill>
                  <a:schemeClr val="bg1"/>
                </a:solidFill>
              </a:rPr>
              <a:t>#</a:t>
            </a:r>
            <a:r>
              <a:rPr lang="es-ES" sz="2400" dirty="0" err="1">
                <a:solidFill>
                  <a:schemeClr val="bg1"/>
                </a:solidFill>
              </a:rPr>
              <a:t>PadreDeTres</a:t>
            </a: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s-ES" sz="2400" dirty="0">
                <a:solidFill>
                  <a:schemeClr val="bg1"/>
                </a:solidFill>
              </a:rPr>
              <a:t>Arquitecto EUC – Especialista Citrix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s-ES" sz="2400" dirty="0">
                <a:solidFill>
                  <a:schemeClr val="bg1"/>
                </a:solidFill>
              </a:rPr>
              <a:t>Citrix </a:t>
            </a:r>
            <a:r>
              <a:rPr lang="es-ES" sz="2400" dirty="0" err="1">
                <a:solidFill>
                  <a:schemeClr val="bg1"/>
                </a:solidFill>
              </a:rPr>
              <a:t>Certified</a:t>
            </a:r>
            <a:r>
              <a:rPr lang="es-ES" sz="2400" dirty="0">
                <a:solidFill>
                  <a:schemeClr val="bg1"/>
                </a:solidFill>
              </a:rPr>
              <a:t> Instructor</a:t>
            </a: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s-ES" sz="2400" dirty="0" err="1">
                <a:solidFill>
                  <a:schemeClr val="bg1"/>
                </a:solidFill>
              </a:rPr>
              <a:t>Virtualization</a:t>
            </a:r>
            <a:r>
              <a:rPr lang="es-ES" sz="2400" dirty="0">
                <a:solidFill>
                  <a:schemeClr val="bg1"/>
                </a:solidFill>
              </a:rPr>
              <a:t> &amp; Cloud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s-ES" sz="2400" dirty="0">
                <a:solidFill>
                  <a:schemeClr val="bg1"/>
                </a:solidFill>
              </a:rPr>
              <a:t>Entusiasta tecnológico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s-ES" sz="2400" dirty="0">
                <a:solidFill>
                  <a:schemeClr val="bg1"/>
                </a:solidFill>
              </a:rPr>
              <a:t>Enamorado </a:t>
            </a:r>
            <a:r>
              <a:rPr lang="es-ES" sz="2400">
                <a:solidFill>
                  <a:schemeClr val="bg1"/>
                </a:solidFill>
              </a:rPr>
              <a:t>del Cloud</a:t>
            </a:r>
            <a:endParaRPr lang="es-E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390095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11125199" cy="3447098"/>
          </a:xfrm>
        </p:spPr>
        <p:txBody>
          <a:bodyPr/>
          <a:lstStyle/>
          <a:p>
            <a:r>
              <a:rPr lang="es-ES" dirty="0"/>
              <a:t>Localización</a:t>
            </a:r>
          </a:p>
          <a:p>
            <a:r>
              <a:rPr lang="es-ES" dirty="0"/>
              <a:t>Seguridad</a:t>
            </a:r>
          </a:p>
          <a:p>
            <a:r>
              <a:rPr lang="es-ES" dirty="0" err="1"/>
              <a:t>Forklift</a:t>
            </a:r>
            <a:endParaRPr lang="es-ES" dirty="0"/>
          </a:p>
          <a:p>
            <a:endParaRPr lang="es-ES" dirty="0"/>
          </a:p>
          <a:p>
            <a:r>
              <a:rPr lang="es-E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6577192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3D672FD0-B457-47B0-9893-9E70186918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9" y="1973262"/>
            <a:ext cx="11887200" cy="2788456"/>
          </a:xfrm>
        </p:spPr>
        <p:txBody>
          <a:bodyPr/>
          <a:lstStyle/>
          <a:p>
            <a:pPr marL="0" indent="0">
              <a:buNone/>
            </a:pPr>
            <a:r>
              <a:rPr lang="es-ES" b="1" dirty="0"/>
              <a:t>ATENCIÓN:</a:t>
            </a:r>
            <a:r>
              <a:rPr lang="es-ES" dirty="0"/>
              <a:t> Los escenarios que veréis en esta presentación son puramente ficticios (o no….)</a:t>
            </a:r>
          </a:p>
          <a:p>
            <a:pPr marL="0" indent="0">
              <a:buNone/>
            </a:pPr>
            <a:br>
              <a:rPr lang="es-ES" dirty="0"/>
            </a:br>
            <a:r>
              <a:rPr lang="es-ES" dirty="0"/>
              <a:t>Cualquier similitud con la realidad es pura coincidencia.</a:t>
            </a:r>
            <a:br>
              <a:rPr lang="es-ES" dirty="0"/>
            </a:br>
            <a:r>
              <a:rPr lang="es-ES" dirty="0"/>
              <a:t>Si te sientes identificado… #</a:t>
            </a:r>
            <a:r>
              <a:rPr lang="es-ES" dirty="0" err="1"/>
              <a:t>TienesUnProblema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</a:t>
            </a:r>
            <a:endParaRPr lang="es-ES" b="1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5446B53-BF1D-4AD1-AC00-7C67D19614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76E69C9-AB03-4EC4-AD8B-CEF2B480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4625706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err="1"/>
              <a:t>Localización</a:t>
            </a:r>
            <a:endParaRPr lang="en-US" sz="6000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055917-1842-4B9D-96FD-1D39B146F91C}"/>
              </a:ext>
            </a:extLst>
          </p:cNvPr>
          <p:cNvSpPr txBox="1">
            <a:spLocks/>
          </p:cNvSpPr>
          <p:nvPr/>
        </p:nvSpPr>
        <p:spPr>
          <a:xfrm>
            <a:off x="536702" y="3649662"/>
            <a:ext cx="9363062" cy="1840230"/>
          </a:xfrm>
          <a:prstGeom prst="rect">
            <a:avLst/>
          </a:prstGeom>
        </p:spPr>
        <p:txBody>
          <a:bodyPr vert="horz" wrap="square" lIns="146304" tIns="9144" rIns="146304" bIns="9144" rtlCol="0" anchor="b" anchorCtr="0">
            <a:noAutofit/>
          </a:bodyPr>
          <a:lstStyle>
            <a:lvl1pPr marL="0" indent="0" algn="l" defTabSz="932742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lang="en-US" sz="7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s-ES" sz="4400" dirty="0">
                <a:solidFill>
                  <a:schemeClr val="accent4"/>
                </a:solidFill>
              </a:rPr>
              <a:t>Tu a Italia y yo a California</a:t>
            </a:r>
          </a:p>
        </p:txBody>
      </p:sp>
    </p:spTree>
    <p:extLst>
      <p:ext uri="{BB962C8B-B14F-4D97-AF65-F5344CB8AC3E}">
        <p14:creationId xmlns:p14="http://schemas.microsoft.com/office/powerpoint/2010/main" val="351992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637" y="195164"/>
            <a:ext cx="7924798" cy="917575"/>
          </a:xfrm>
        </p:spPr>
        <p:txBody>
          <a:bodyPr/>
          <a:lstStyle/>
          <a:p>
            <a:r>
              <a:rPr lang="es-ES" dirty="0"/>
              <a:t>Tu a Italia y yo a California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5791199" cy="3385542"/>
          </a:xfrm>
        </p:spPr>
        <p:txBody>
          <a:bodyPr/>
          <a:lstStyle/>
          <a:p>
            <a:r>
              <a:rPr lang="es-ES" sz="3200" b="1" dirty="0"/>
              <a:t>La necesidad del cliente </a:t>
            </a:r>
            <a:r>
              <a:rPr lang="es-ES" sz="2400" b="1" dirty="0"/>
              <a:t>(09-2017)</a:t>
            </a:r>
            <a:r>
              <a:rPr lang="es-ES" sz="3200" b="1" dirty="0"/>
              <a:t>:</a:t>
            </a:r>
          </a:p>
          <a:p>
            <a:pPr marL="457200" indent="-457200" algn="just">
              <a:buFontTx/>
              <a:buChar char="-"/>
            </a:pPr>
            <a:r>
              <a:rPr lang="es-ES" sz="3200" dirty="0"/>
              <a:t>Hola Manu! Necesito acelerar mis BBDD. He cambiado mi Web y va lenta! Tu Citrix ADC creo que es mi solución!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8A1AFA9-8CB3-429F-BA71-370D1213E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037" y="1900237"/>
            <a:ext cx="6179717" cy="411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5324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97D94F-688F-4956-BC63-6DA37F1B7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6934198" cy="917575"/>
          </a:xfrm>
        </p:spPr>
        <p:txBody>
          <a:bodyPr/>
          <a:lstStyle/>
          <a:p>
            <a:r>
              <a:rPr lang="es-ES" dirty="0"/>
              <a:t>Tu a Italia y yo a California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94CCBC0-E653-4E5F-B9C6-2142B8D59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437" y="1184857"/>
            <a:ext cx="6629400" cy="5699911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3106F7D0-F5D7-45E3-AC19-39D149EE7D8A}"/>
              </a:ext>
            </a:extLst>
          </p:cNvPr>
          <p:cNvSpPr/>
          <p:nvPr/>
        </p:nvSpPr>
        <p:spPr bwMode="auto">
          <a:xfrm>
            <a:off x="29995" y="5453565"/>
            <a:ext cx="838197" cy="50699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s-ES" sz="1600" dirty="0">
                <a:ln>
                  <a:solidFill>
                    <a:schemeClr val="tx1"/>
                  </a:solidFill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http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60290CE-B091-492B-AD46-9FE2DF4522B7}"/>
              </a:ext>
            </a:extLst>
          </p:cNvPr>
          <p:cNvSpPr/>
          <p:nvPr/>
        </p:nvSpPr>
        <p:spPr bwMode="auto">
          <a:xfrm>
            <a:off x="29995" y="1212849"/>
            <a:ext cx="838197" cy="50699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s-ES" dirty="0">
                <a:ln>
                  <a:solidFill>
                    <a:schemeClr val="tx1"/>
                  </a:solidFill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SQL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82EBC7-B8FC-4D01-B086-6613B49A0C02}"/>
              </a:ext>
            </a:extLst>
          </p:cNvPr>
          <p:cNvSpPr txBox="1"/>
          <p:nvPr/>
        </p:nvSpPr>
        <p:spPr>
          <a:xfrm>
            <a:off x="7970837" y="1184857"/>
            <a:ext cx="3728649" cy="2265236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Petición HTTP: 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Spain: 9.234,48 km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UK: 8.194,34 km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s-E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Germany</a:t>
            </a: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: 9.060,07 km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Benelux: 8.789,84 km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DBC412D-25D5-42EF-8E45-BBF0FB948704}"/>
              </a:ext>
            </a:extLst>
          </p:cNvPr>
          <p:cNvSpPr txBox="1"/>
          <p:nvPr/>
        </p:nvSpPr>
        <p:spPr>
          <a:xfrm>
            <a:off x="8000832" y="3544432"/>
            <a:ext cx="2966005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Petición SQL / API: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-  9.933,49 km</a:t>
            </a:r>
          </a:p>
        </p:txBody>
      </p:sp>
    </p:spTree>
    <p:extLst>
      <p:ext uri="{BB962C8B-B14F-4D97-AF65-F5344CB8AC3E}">
        <p14:creationId xmlns:p14="http://schemas.microsoft.com/office/powerpoint/2010/main" val="22598938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514E-6 -2.81888E-6 L 0.00205 -0.5419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" y="-270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514E-6 2.9369E-6 L 0.48775 -0.0002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81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7" grpId="1" animBg="1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CCBE68-1FF8-4D3C-BEC1-CC58A1B2D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7010398" cy="917575"/>
          </a:xfrm>
        </p:spPr>
        <p:txBody>
          <a:bodyPr/>
          <a:lstStyle/>
          <a:p>
            <a:r>
              <a:rPr lang="es-ES" dirty="0"/>
              <a:t>Tu a Italia y yo a California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AD2B5F-6E5A-4DE1-B1B4-0442142154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9" y="1596114"/>
            <a:ext cx="6781798" cy="4644348"/>
          </a:xfrm>
        </p:spPr>
        <p:txBody>
          <a:bodyPr/>
          <a:lstStyle/>
          <a:p>
            <a:pPr marL="571500" indent="-571500">
              <a:buFontTx/>
              <a:buChar char="-"/>
            </a:pPr>
            <a:r>
              <a:rPr lang="es-ES" sz="3600" dirty="0"/>
              <a:t>Si tenemos el Back en una ubicación física, deberemos:</a:t>
            </a:r>
          </a:p>
          <a:p>
            <a:pPr marL="800100" lvl="2" indent="-571500">
              <a:buFontTx/>
              <a:buChar char="-"/>
            </a:pPr>
            <a:r>
              <a:rPr lang="es-ES" sz="1800" dirty="0"/>
              <a:t>No alojar el Frontal en un Cloud Público</a:t>
            </a:r>
          </a:p>
          <a:p>
            <a:pPr marL="800100" lvl="2" indent="-571500">
              <a:buFontTx/>
              <a:buChar char="-"/>
            </a:pPr>
            <a:r>
              <a:rPr lang="es-ES" sz="1800" dirty="0"/>
              <a:t>Si lo hacemos, alojarlo lo más cercano posible y con una comunicación mejor que con VPN ;)</a:t>
            </a:r>
          </a:p>
          <a:p>
            <a:pPr marL="571500" indent="-571500">
              <a:buFontTx/>
              <a:buChar char="-"/>
            </a:pPr>
            <a:r>
              <a:rPr lang="es-ES" sz="3600" dirty="0"/>
              <a:t>Si mis usuarios están en un territorio, montaré el frontal cerca de ellos o utilizaré CDN para una mejor calidad y experiencia del usuario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220B375-3703-44A4-B475-21C5DFB2C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133" y="1439862"/>
            <a:ext cx="5583437" cy="48006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68CE5D-9391-42DA-B321-AA0F7655B338}"/>
              </a:ext>
            </a:extLst>
          </p:cNvPr>
          <p:cNvSpPr txBox="1">
            <a:spLocks/>
          </p:cNvSpPr>
          <p:nvPr/>
        </p:nvSpPr>
        <p:spPr>
          <a:xfrm>
            <a:off x="274637" y="982662"/>
            <a:ext cx="7467599" cy="5724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/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22412697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>
</file>

<file path=ppt/theme/theme1.xml><?xml version="1.0" encoding="utf-8"?>
<a:theme xmlns:a="http://schemas.openxmlformats.org/drawingml/2006/main" name="Connect_2016_Template_Light">
  <a:themeElements>
    <a:clrScheme name="Custom 2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2239D6D4-FF4D-4593-B7F3-45A8D905D389}"/>
    </a:ext>
  </a:extLst>
</a:theme>
</file>

<file path=ppt/theme/theme2.xml><?xml version="1.0" encoding="utf-8"?>
<a:theme xmlns:a="http://schemas.openxmlformats.org/drawingml/2006/main" name="Connect_2016_Template_Dark">
  <a:themeElements>
    <a:clrScheme name="Custom 1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00BCF2"/>
      </a:accent5>
      <a:accent6>
        <a:srgbClr val="737373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E2881649-9D4D-4513-9E5E-5A76199B180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2">
    <a:dk1>
      <a:srgbClr val="505050"/>
    </a:dk1>
    <a:lt1>
      <a:srgbClr val="FFFFFF"/>
    </a:lt1>
    <a:dk2>
      <a:srgbClr val="0078D7"/>
    </a:dk2>
    <a:lt2>
      <a:srgbClr val="FFFFFF"/>
    </a:lt2>
    <a:accent1>
      <a:srgbClr val="0078D7"/>
    </a:accent1>
    <a:accent2>
      <a:srgbClr val="5C2D91"/>
    </a:accent2>
    <a:accent3>
      <a:srgbClr val="008272"/>
    </a:accent3>
    <a:accent4>
      <a:srgbClr val="D2D2D2"/>
    </a:accent4>
    <a:accent5>
      <a:srgbClr val="737373"/>
    </a:accent5>
    <a:accent6>
      <a:srgbClr val="505050"/>
    </a:accent6>
    <a:hlink>
      <a:srgbClr val="0078D7"/>
    </a:hlink>
    <a:folHlink>
      <a:srgbClr val="0078D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Microsoft_Connect_2016_STUDIO_SlideTemplate_101416</Template>
  <TotalTime>0</TotalTime>
  <Words>1015</Words>
  <Application>Microsoft Office PowerPoint</Application>
  <PresentationFormat>Personalizado</PresentationFormat>
  <Paragraphs>163</Paragraphs>
  <Slides>27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27</vt:i4>
      </vt:variant>
    </vt:vector>
  </HeadingPairs>
  <TitlesOfParts>
    <vt:vector size="34" baseType="lpstr">
      <vt:lpstr>Arial</vt:lpstr>
      <vt:lpstr>Consolas</vt:lpstr>
      <vt:lpstr>Segoe UI</vt:lpstr>
      <vt:lpstr>Segoe UI Light</vt:lpstr>
      <vt:lpstr>Wingdings</vt:lpstr>
      <vt:lpstr>Connect_2016_Template_Light</vt:lpstr>
      <vt:lpstr>Connect_2016_Template_Dark</vt:lpstr>
      <vt:lpstr>Consideraciones después de 1 año de arquitecturas híbridas</vt:lpstr>
      <vt:lpstr>¡Gracias!</vt:lpstr>
      <vt:lpstr>Acerca de….</vt:lpstr>
      <vt:lpstr>Agenda</vt:lpstr>
      <vt:lpstr>Presentación de PowerPoint</vt:lpstr>
      <vt:lpstr>Localización</vt:lpstr>
      <vt:lpstr>Tu a Italia y yo a California</vt:lpstr>
      <vt:lpstr>Tu a Italia y yo a California</vt:lpstr>
      <vt:lpstr>Tu a Italia y yo a California</vt:lpstr>
      <vt:lpstr>Localización</vt:lpstr>
      <vt:lpstr>WVD | SAP | ID</vt:lpstr>
      <vt:lpstr>WVD | SAP | ID</vt:lpstr>
      <vt:lpstr>Seguridad</vt:lpstr>
      <vt:lpstr>Seguridad</vt:lpstr>
      <vt:lpstr>Azure ya es seguro</vt:lpstr>
      <vt:lpstr>Azure ya es seguro</vt:lpstr>
      <vt:lpstr>Seguridad</vt:lpstr>
      <vt:lpstr>RDP for everyone!</vt:lpstr>
      <vt:lpstr>RDP for everyone!</vt:lpstr>
      <vt:lpstr>ForkLift</vt:lpstr>
      <vt:lpstr>ForkLift</vt:lpstr>
      <vt:lpstr>Forklift</vt:lpstr>
      <vt:lpstr>Forklift</vt:lpstr>
      <vt:lpstr>¡¡ Gracias por aguantar la chapa !!</vt:lpstr>
      <vt:lpstr>¡Gracias!</vt:lpstr>
      <vt:lpstr>Presentación de PowerPoint</vt:lpstr>
      <vt:lpstr>Presentación de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GAB 2017 Madrid Template</dc:title>
  <dc:subject/>
  <dc:creator/>
  <cp:keywords/>
  <dc:description/>
  <cp:lastModifiedBy/>
  <cp:revision>1</cp:revision>
  <dcterms:created xsi:type="dcterms:W3CDTF">2016-11-15T00:28:08Z</dcterms:created>
  <dcterms:modified xsi:type="dcterms:W3CDTF">2019-04-27T13:38:02Z</dcterms:modified>
  <cp:category/>
</cp:coreProperties>
</file>

<file path=docProps/thumbnail.jpeg>
</file>